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9" r:id="rId3"/>
    <p:sldId id="394" r:id="rId4"/>
    <p:sldId id="395" r:id="rId5"/>
    <p:sldId id="323" r:id="rId6"/>
    <p:sldId id="338" r:id="rId7"/>
    <p:sldId id="388" r:id="rId8"/>
    <p:sldId id="399" r:id="rId9"/>
    <p:sldId id="397" r:id="rId10"/>
    <p:sldId id="400" r:id="rId11"/>
    <p:sldId id="398" r:id="rId12"/>
    <p:sldId id="396" r:id="rId13"/>
    <p:sldId id="401" r:id="rId14"/>
    <p:sldId id="377" r:id="rId15"/>
    <p:sldId id="402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yn W Birkeland" initials="RWB" lastIdx="12" clrIdx="0">
    <p:extLst>
      <p:ext uri="{19B8F6BF-5375-455C-9EA6-DF929625EA0E}">
        <p15:presenceInfo xmlns:p15="http://schemas.microsoft.com/office/powerpoint/2012/main" userId="Robyn W Birkeland" providerId="None"/>
      </p:ext>
    </p:extLst>
  </p:cmAuthor>
  <p:cmAuthor id="2" name="Katie W Louwagie" initials="KL" lastIdx="5" clrIdx="1">
    <p:extLst>
      <p:ext uri="{19B8F6BF-5375-455C-9EA6-DF929625EA0E}">
        <p15:presenceInfo xmlns:p15="http://schemas.microsoft.com/office/powerpoint/2012/main" userId="S::wocke007@umn.edu::750838a6-7a9f-41d8-aba5-b3615f7a29f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5E4DE8-4109-47CF-955B-66B6F071D9A8}" v="23" dt="2025-06-24T11:01:11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83780" autoAdjust="0"/>
  </p:normalViewPr>
  <p:slideViewPr>
    <p:cSldViewPr snapToGrid="0">
      <p:cViewPr varScale="1">
        <p:scale>
          <a:sx n="77" d="100"/>
          <a:sy n="77" d="100"/>
        </p:scale>
        <p:origin x="26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Gaugler" userId="c3e376046bc3854c" providerId="LiveId" clId="{3FF3CE52-CEED-42A8-B51C-E94A0E8F9AF2}"/>
    <pc:docChg chg="modSld">
      <pc:chgData name="Joe Gaugler" userId="c3e376046bc3854c" providerId="LiveId" clId="{3FF3CE52-CEED-42A8-B51C-E94A0E8F9AF2}" dt="2025-06-24T15:36:08.312" v="36" actId="14100"/>
      <pc:docMkLst>
        <pc:docMk/>
      </pc:docMkLst>
      <pc:sldChg chg="modSp mod">
        <pc:chgData name="Joe Gaugler" userId="c3e376046bc3854c" providerId="LiveId" clId="{3FF3CE52-CEED-42A8-B51C-E94A0E8F9AF2}" dt="2025-06-24T15:33:56.395" v="35" actId="20577"/>
        <pc:sldMkLst>
          <pc:docMk/>
          <pc:sldMk cId="1664176402" sldId="323"/>
        </pc:sldMkLst>
        <pc:spChg chg="mod">
          <ac:chgData name="Joe Gaugler" userId="c3e376046bc3854c" providerId="LiveId" clId="{3FF3CE52-CEED-42A8-B51C-E94A0E8F9AF2}" dt="2025-06-24T15:33:56.395" v="35" actId="20577"/>
          <ac:spMkLst>
            <pc:docMk/>
            <pc:sldMk cId="1664176402" sldId="323"/>
            <ac:spMk id="2" creationId="{855A57A1-0C9B-4580-10E4-9DFAC443A854}"/>
          </ac:spMkLst>
        </pc:spChg>
      </pc:sldChg>
      <pc:sldChg chg="modSp mod">
        <pc:chgData name="Joe Gaugler" userId="c3e376046bc3854c" providerId="LiveId" clId="{3FF3CE52-CEED-42A8-B51C-E94A0E8F9AF2}" dt="2025-06-24T15:36:08.312" v="36" actId="14100"/>
        <pc:sldMkLst>
          <pc:docMk/>
          <pc:sldMk cId="2513137265" sldId="399"/>
        </pc:sldMkLst>
        <pc:spChg chg="mod">
          <ac:chgData name="Joe Gaugler" userId="c3e376046bc3854c" providerId="LiveId" clId="{3FF3CE52-CEED-42A8-B51C-E94A0E8F9AF2}" dt="2025-06-24T15:36:08.312" v="36" actId="14100"/>
          <ac:spMkLst>
            <pc:docMk/>
            <pc:sldMk cId="2513137265" sldId="399"/>
            <ac:spMk id="2" creationId="{41DBE4BD-A20B-4617-0ECC-2B6466465AA1}"/>
          </ac:spMkLst>
        </pc:spChg>
      </pc:sldChg>
    </pc:docChg>
  </pc:docChgLst>
  <pc:docChgLst>
    <pc:chgData name="Joe Gaugler" userId="c3e376046bc3854c" providerId="LiveId" clId="{AF5E4DE8-4109-47CF-955B-66B6F071D9A8}"/>
    <pc:docChg chg="custSel addSld delSld modSld sldOrd">
      <pc:chgData name="Joe Gaugler" userId="c3e376046bc3854c" providerId="LiveId" clId="{AF5E4DE8-4109-47CF-955B-66B6F071D9A8}" dt="2025-06-24T11:13:01.061" v="1216" actId="20577"/>
      <pc:docMkLst>
        <pc:docMk/>
      </pc:docMkLst>
      <pc:sldChg chg="del">
        <pc:chgData name="Joe Gaugler" userId="c3e376046bc3854c" providerId="LiveId" clId="{AF5E4DE8-4109-47CF-955B-66B6F071D9A8}" dt="2025-06-24T10:56:37.704" v="951" actId="47"/>
        <pc:sldMkLst>
          <pc:docMk/>
          <pc:sldMk cId="2660044787" sldId="260"/>
        </pc:sldMkLst>
      </pc:sldChg>
      <pc:sldChg chg="del">
        <pc:chgData name="Joe Gaugler" userId="c3e376046bc3854c" providerId="LiveId" clId="{AF5E4DE8-4109-47CF-955B-66B6F071D9A8}" dt="2025-06-24T10:56:39.276" v="953" actId="47"/>
        <pc:sldMkLst>
          <pc:docMk/>
          <pc:sldMk cId="535865002" sldId="266"/>
        </pc:sldMkLst>
      </pc:sldChg>
      <pc:sldChg chg="del">
        <pc:chgData name="Joe Gaugler" userId="c3e376046bc3854c" providerId="LiveId" clId="{AF5E4DE8-4109-47CF-955B-66B6F071D9A8}" dt="2025-06-24T10:56:38.354" v="952" actId="47"/>
        <pc:sldMkLst>
          <pc:docMk/>
          <pc:sldMk cId="356385017" sldId="273"/>
        </pc:sldMkLst>
      </pc:sldChg>
      <pc:sldChg chg="del">
        <pc:chgData name="Joe Gaugler" userId="c3e376046bc3854c" providerId="LiveId" clId="{AF5E4DE8-4109-47CF-955B-66B6F071D9A8}" dt="2025-06-24T10:56:40.458" v="954" actId="47"/>
        <pc:sldMkLst>
          <pc:docMk/>
          <pc:sldMk cId="1223999753" sldId="274"/>
        </pc:sldMkLst>
      </pc:sldChg>
      <pc:sldChg chg="del">
        <pc:chgData name="Joe Gaugler" userId="c3e376046bc3854c" providerId="LiveId" clId="{AF5E4DE8-4109-47CF-955B-66B6F071D9A8}" dt="2025-06-24T10:56:34.254" v="949" actId="47"/>
        <pc:sldMkLst>
          <pc:docMk/>
          <pc:sldMk cId="1933495286" sldId="277"/>
        </pc:sldMkLst>
      </pc:sldChg>
      <pc:sldChg chg="del">
        <pc:chgData name="Joe Gaugler" userId="c3e376046bc3854c" providerId="LiveId" clId="{AF5E4DE8-4109-47CF-955B-66B6F071D9A8}" dt="2025-06-24T10:56:35.684" v="950" actId="47"/>
        <pc:sldMkLst>
          <pc:docMk/>
          <pc:sldMk cId="4037451107" sldId="279"/>
        </pc:sldMkLst>
      </pc:sldChg>
      <pc:sldChg chg="modSp mod">
        <pc:chgData name="Joe Gaugler" userId="c3e376046bc3854c" providerId="LiveId" clId="{AF5E4DE8-4109-47CF-955B-66B6F071D9A8}" dt="2025-06-24T11:05:24.278" v="1208" actId="255"/>
        <pc:sldMkLst>
          <pc:docMk/>
          <pc:sldMk cId="1664176402" sldId="323"/>
        </pc:sldMkLst>
        <pc:spChg chg="mod">
          <ac:chgData name="Joe Gaugler" userId="c3e376046bc3854c" providerId="LiveId" clId="{AF5E4DE8-4109-47CF-955B-66B6F071D9A8}" dt="2025-06-24T11:05:24.278" v="1208" actId="255"/>
          <ac:spMkLst>
            <pc:docMk/>
            <pc:sldMk cId="1664176402" sldId="323"/>
            <ac:spMk id="2" creationId="{855A57A1-0C9B-4580-10E4-9DFAC443A854}"/>
          </ac:spMkLst>
        </pc:spChg>
      </pc:sldChg>
      <pc:sldChg chg="delSp modSp add mod">
        <pc:chgData name="Joe Gaugler" userId="c3e376046bc3854c" providerId="LiveId" clId="{AF5E4DE8-4109-47CF-955B-66B6F071D9A8}" dt="2025-06-24T10:46:14.300" v="854" actId="14100"/>
        <pc:sldMkLst>
          <pc:docMk/>
          <pc:sldMk cId="0" sldId="377"/>
        </pc:sldMkLst>
        <pc:spChg chg="del">
          <ac:chgData name="Joe Gaugler" userId="c3e376046bc3854c" providerId="LiveId" clId="{AF5E4DE8-4109-47CF-955B-66B6F071D9A8}" dt="2025-06-24T10:46:07.855" v="852" actId="478"/>
          <ac:spMkLst>
            <pc:docMk/>
            <pc:sldMk cId="0" sldId="377"/>
            <ac:spMk id="2" creationId="{20C36954-6D3C-D028-9CCA-81EFA100EB3E}"/>
          </ac:spMkLst>
        </pc:spChg>
        <pc:spChg chg="del">
          <ac:chgData name="Joe Gaugler" userId="c3e376046bc3854c" providerId="LiveId" clId="{AF5E4DE8-4109-47CF-955B-66B6F071D9A8}" dt="2025-06-24T10:45:53.808" v="849" actId="478"/>
          <ac:spMkLst>
            <pc:docMk/>
            <pc:sldMk cId="0" sldId="377"/>
            <ac:spMk id="28" creationId="{07ADF363-3D51-34B8-31EA-C4A5BCAC0F68}"/>
          </ac:spMkLst>
        </pc:spChg>
        <pc:spChg chg="mod">
          <ac:chgData name="Joe Gaugler" userId="c3e376046bc3854c" providerId="LiveId" clId="{AF5E4DE8-4109-47CF-955B-66B6F071D9A8}" dt="2025-06-24T10:45:52.224" v="848" actId="6549"/>
          <ac:spMkLst>
            <pc:docMk/>
            <pc:sldMk cId="0" sldId="377"/>
            <ac:spMk id="128010" creationId="{54F474DC-CD5E-A149-203B-800817D04DD6}"/>
          </ac:spMkLst>
        </pc:spChg>
        <pc:grpChg chg="del">
          <ac:chgData name="Joe Gaugler" userId="c3e376046bc3854c" providerId="LiveId" clId="{AF5E4DE8-4109-47CF-955B-66B6F071D9A8}" dt="2025-06-24T10:45:55.966" v="850" actId="478"/>
          <ac:grpSpMkLst>
            <pc:docMk/>
            <pc:sldMk cId="0" sldId="377"/>
            <ac:grpSpMk id="128003" creationId="{7288BFE9-FDB8-869D-982A-4BC9A4F5A199}"/>
          </ac:grpSpMkLst>
        </pc:grpChg>
        <pc:grpChg chg="del">
          <ac:chgData name="Joe Gaugler" userId="c3e376046bc3854c" providerId="LiveId" clId="{AF5E4DE8-4109-47CF-955B-66B6F071D9A8}" dt="2025-06-24T10:45:58.509" v="851" actId="478"/>
          <ac:grpSpMkLst>
            <pc:docMk/>
            <pc:sldMk cId="0" sldId="377"/>
            <ac:grpSpMk id="128007" creationId="{77794AD1-65E2-0F32-5854-B4CF401FF4F0}"/>
          </ac:grpSpMkLst>
        </pc:grpChg>
        <pc:graphicFrameChg chg="mod">
          <ac:chgData name="Joe Gaugler" userId="c3e376046bc3854c" providerId="LiveId" clId="{AF5E4DE8-4109-47CF-955B-66B6F071D9A8}" dt="2025-06-24T10:46:14.300" v="854" actId="14100"/>
          <ac:graphicFrameMkLst>
            <pc:docMk/>
            <pc:sldMk cId="0" sldId="377"/>
            <ac:graphicFrameMk id="128012" creationId="{F6A31797-E7B8-142F-51AB-D70D911D490F}"/>
          </ac:graphicFrameMkLst>
        </pc:graphicFrameChg>
      </pc:sldChg>
      <pc:sldChg chg="modSp mod">
        <pc:chgData name="Joe Gaugler" userId="c3e376046bc3854c" providerId="LiveId" clId="{AF5E4DE8-4109-47CF-955B-66B6F071D9A8}" dt="2025-06-24T10:57:01.694" v="1007" actId="6549"/>
        <pc:sldMkLst>
          <pc:docMk/>
          <pc:sldMk cId="3803346505" sldId="395"/>
        </pc:sldMkLst>
        <pc:spChg chg="mod">
          <ac:chgData name="Joe Gaugler" userId="c3e376046bc3854c" providerId="LiveId" clId="{AF5E4DE8-4109-47CF-955B-66B6F071D9A8}" dt="2025-06-24T10:57:01.694" v="1007" actId="6549"/>
          <ac:spMkLst>
            <pc:docMk/>
            <pc:sldMk cId="3803346505" sldId="395"/>
            <ac:spMk id="3" creationId="{3EAA5EAD-9261-D184-5947-8DF62531045E}"/>
          </ac:spMkLst>
        </pc:spChg>
      </pc:sldChg>
      <pc:sldChg chg="ord">
        <pc:chgData name="Joe Gaugler" userId="c3e376046bc3854c" providerId="LiveId" clId="{AF5E4DE8-4109-47CF-955B-66B6F071D9A8}" dt="2025-06-24T11:12:27.883" v="1210"/>
        <pc:sldMkLst>
          <pc:docMk/>
          <pc:sldMk cId="2513137265" sldId="399"/>
        </pc:sldMkLst>
      </pc:sldChg>
      <pc:sldChg chg="modSp mod">
        <pc:chgData name="Joe Gaugler" userId="c3e376046bc3854c" providerId="LiveId" clId="{AF5E4DE8-4109-47CF-955B-66B6F071D9A8}" dt="2025-06-24T10:34:15.383" v="227" actId="20577"/>
        <pc:sldMkLst>
          <pc:docMk/>
          <pc:sldMk cId="2767083293" sldId="400"/>
        </pc:sldMkLst>
        <pc:spChg chg="mod">
          <ac:chgData name="Joe Gaugler" userId="c3e376046bc3854c" providerId="LiveId" clId="{AF5E4DE8-4109-47CF-955B-66B6F071D9A8}" dt="2025-06-24T10:34:15.383" v="227" actId="20577"/>
          <ac:spMkLst>
            <pc:docMk/>
            <pc:sldMk cId="2767083293" sldId="400"/>
            <ac:spMk id="2" creationId="{7FB08268-6A46-B102-E904-A3C4868728EC}"/>
          </ac:spMkLst>
        </pc:spChg>
        <pc:spChg chg="mod">
          <ac:chgData name="Joe Gaugler" userId="c3e376046bc3854c" providerId="LiveId" clId="{AF5E4DE8-4109-47CF-955B-66B6F071D9A8}" dt="2025-06-24T10:33:36.423" v="184" actId="20577"/>
          <ac:spMkLst>
            <pc:docMk/>
            <pc:sldMk cId="2767083293" sldId="400"/>
            <ac:spMk id="3" creationId="{3B35FFBB-A7C8-EA0F-BE01-24E58713BFB1}"/>
          </ac:spMkLst>
        </pc:spChg>
      </pc:sldChg>
      <pc:sldChg chg="modSp add mod">
        <pc:chgData name="Joe Gaugler" userId="c3e376046bc3854c" providerId="LiveId" clId="{AF5E4DE8-4109-47CF-955B-66B6F071D9A8}" dt="2025-06-24T11:13:01.061" v="1216" actId="20577"/>
        <pc:sldMkLst>
          <pc:docMk/>
          <pc:sldMk cId="3520466083" sldId="401"/>
        </pc:sldMkLst>
        <pc:spChg chg="mod">
          <ac:chgData name="Joe Gaugler" userId="c3e376046bc3854c" providerId="LiveId" clId="{AF5E4DE8-4109-47CF-955B-66B6F071D9A8}" dt="2025-06-24T11:13:01.061" v="1216" actId="20577"/>
          <ac:spMkLst>
            <pc:docMk/>
            <pc:sldMk cId="3520466083" sldId="401"/>
            <ac:spMk id="2" creationId="{9B6152BE-8C07-C485-8B53-3184747DEFCE}"/>
          </ac:spMkLst>
        </pc:spChg>
        <pc:spChg chg="mod">
          <ac:chgData name="Joe Gaugler" userId="c3e376046bc3854c" providerId="LiveId" clId="{AF5E4DE8-4109-47CF-955B-66B6F071D9A8}" dt="2025-06-24T10:43:03.583" v="846" actId="5793"/>
          <ac:spMkLst>
            <pc:docMk/>
            <pc:sldMk cId="3520466083" sldId="401"/>
            <ac:spMk id="3" creationId="{EA9F0688-697B-3FD5-57D8-594F3B5B125B}"/>
          </ac:spMkLst>
        </pc:spChg>
      </pc:sldChg>
      <pc:sldChg chg="addSp modSp add mod">
        <pc:chgData name="Joe Gaugler" userId="c3e376046bc3854c" providerId="LiveId" clId="{AF5E4DE8-4109-47CF-955B-66B6F071D9A8}" dt="2025-06-24T11:01:11.437" v="1041" actId="14100"/>
        <pc:sldMkLst>
          <pc:docMk/>
          <pc:sldMk cId="3302381819" sldId="402"/>
        </pc:sldMkLst>
        <pc:spChg chg="mod">
          <ac:chgData name="Joe Gaugler" userId="c3e376046bc3854c" providerId="LiveId" clId="{AF5E4DE8-4109-47CF-955B-66B6F071D9A8}" dt="2025-06-24T11:00:22.644" v="1032"/>
          <ac:spMkLst>
            <pc:docMk/>
            <pc:sldMk cId="3302381819" sldId="402"/>
            <ac:spMk id="3" creationId="{44D772BF-F54F-7B94-5B93-3A787AA4EA2C}"/>
          </ac:spMkLst>
        </pc:spChg>
        <pc:picChg chg="mod">
          <ac:chgData name="Joe Gaugler" userId="c3e376046bc3854c" providerId="LiveId" clId="{AF5E4DE8-4109-47CF-955B-66B6F071D9A8}" dt="2025-06-24T11:01:06.294" v="1039" actId="1076"/>
          <ac:picMkLst>
            <pc:docMk/>
            <pc:sldMk cId="3302381819" sldId="402"/>
            <ac:picMk id="4" creationId="{6B28BC89-4E5E-724B-FEA9-C5D29C8BA558}"/>
          </ac:picMkLst>
        </pc:picChg>
        <pc:picChg chg="add mod">
          <ac:chgData name="Joe Gaugler" userId="c3e376046bc3854c" providerId="LiveId" clId="{AF5E4DE8-4109-47CF-955B-66B6F071D9A8}" dt="2025-06-24T11:01:11.437" v="1041" actId="14100"/>
          <ac:picMkLst>
            <pc:docMk/>
            <pc:sldMk cId="3302381819" sldId="402"/>
            <ac:picMk id="1026" creationId="{A4AF5607-FE92-4FB5-7825-6AA29958E5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4C3CD-E4D3-47A5-8524-C5B116D648EF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06F26-B39B-4746-BAD8-A32FC84FD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67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55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8900E-B129-8057-0301-0E2F3CCCB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CE173-4C8D-71A1-AE5B-ECB4A0B18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EE59E-33FA-7D85-6842-7C87E2278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F7070-D635-9641-D0A5-45307A938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0C01-4B6B-69CD-C2CC-28DF744E7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A6099-0E08-086A-0F19-9CE6BBF3F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4921F-8F9E-374D-ABC4-DE44DF6FF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4BED1-D6FA-8321-782D-B5FE53F37D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3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DB088-CAEA-ABE2-2705-8B9A889AC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72B69-4350-C6BF-EB6E-045E6E48F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4C4BFA-6E62-48AE-0C6F-EF8C532E2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470D1-4DB8-7F5F-0D90-0ECD2C839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2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77E8-F75D-6C46-A421-12833741B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EFF8EF-F8B2-DA7C-330B-927FE7FC6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373013-B666-D603-3642-731CE1093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C4236-B826-4052-58BF-17F3D623F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33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BA167-F3E1-055C-363D-BCCC8FB4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B968EB-1982-8412-8910-8DB21CE591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602EE-7ADE-0BEF-6641-7C0E0EAA9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A70295-B4D7-9A5F-36D3-8F39A3A4B3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21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96C7-BBC2-076A-2AE2-1A146A917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7D7545-EE00-D34D-1766-061A8F3873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6DAEF6-B724-6CB0-803C-BD0AD3681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189DE-32C4-8326-A69B-675EDB8585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27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04525-17C7-1AF3-0DC0-05C15EAA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3942B-F1DA-FBB8-666A-CB272D0C0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22299-458C-9575-5353-A289E5EA7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C847F-4ACF-18A5-8C11-17F7DFF7C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75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64242-D73F-3589-3317-0466AB516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D49ACC-71EA-6B6A-002A-A36F6A60A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3134C-866D-9B25-F2FE-ED9E30092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DF55A-FFD3-67CD-F86A-989B23AE79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76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90D0C-3C74-BC5C-6262-90CC7F740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8ADB3-7921-F55E-6B9F-0CF9995FE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F1F92-5E66-A935-FFE5-9AE9560DB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4FB85-46C5-78DE-9086-8F44D1CDBF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769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758F6EBC-3BB0-EFC4-C239-E644A063BE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5C770B52-5E97-CF0A-CA62-40601ACFBC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C69E1-82B9-F7B7-9656-54E78BD29E5F}"/>
              </a:ext>
            </a:extLst>
          </p:cNvPr>
          <p:cNvSpPr txBox="1">
            <a:spLocks noGrp="1"/>
          </p:cNvSpPr>
          <p:nvPr/>
        </p:nvSpPr>
        <p:spPr>
          <a:xfrm>
            <a:off x="3884613" y="8829675"/>
            <a:ext cx="2971800" cy="465138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r" eaLnBrk="1" hangingPunct="1"/>
            <a:fld id="{78404842-E4BB-4002-88EE-1601DBC99562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4F43E-ED73-DB01-4B62-4A4ED5ED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2A2B35-DFB3-E903-AE24-76F853BB3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578CD4-243F-1722-46D7-5732C0FED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E1582-4554-B207-831B-8134D902C6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49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06F26-B39B-4746-BAD8-A32FC84FD4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63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DA917-299F-A97E-B2DC-2B54E5CC9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ADC9E-85E7-1379-BDFE-282F79625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456CE-9899-3EE1-A76A-37B5367CC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B2AB6-2587-C242-D8DA-3CDD170BA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C916E-1A46-E025-F29F-E1B39450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3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35F2-94C6-044C-B8DA-B8AC8518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0E4E-5CE1-CC90-BD3D-CDAFAD1A4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E90EA-F2FC-90BA-50A5-2FD31551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F94EA-25D2-2139-CCB2-3E0BDEB0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94FC1-28CC-12DD-0B9D-7376182C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0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320F-77B1-99BF-B2A5-B9BAD88F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A2BFF-0558-5314-9C26-28D0A08CC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AB226-032B-D2EC-5058-B30E56F1D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A86EA-DBE3-2384-7056-F4016A89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851BC-691F-D3DF-7BB3-3FC342D07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1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505E-E263-5CA0-4D9F-2881DBCB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316F-DA1E-2567-22C3-0D6DE68BB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7F2F4-67D4-9F95-D280-A4D7367FB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C04B9-6F1E-8BA8-27DD-CF674F43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E09D3-183F-23A9-B6EB-09B62ED3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DD66E-F8CE-58C1-0D88-B060AE44D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8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50633-8E3C-5952-AE67-663A8620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5B51E-D603-4CB9-0D43-D889B9590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2E544-7147-34F4-7804-E83387B41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BEC8E5-3841-F5BA-0232-6CB520068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39F3F1-D04B-F18F-D3F2-0434496F3A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E7D78-D11A-1376-85D0-CFE64196C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D2726-452E-A75F-FDA1-63AC563C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AD0165-26CC-8B1B-488A-CD6B37E4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7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1302D-FD92-421E-1F53-843B52FA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BAC46-17DD-D528-F88D-2848A7D35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AFEB9-C194-105F-859F-B8C782778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7BA5E-2B0D-8FD3-2FE5-D96AE3176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D9C4E-F32F-3B97-FC1A-95F57BCC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52CB9-B0E2-BB19-DDF2-4F7E74DA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1E581-6D19-5FB0-B3B8-27A88DD6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2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2C76-206F-63DD-D981-64D23FDE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D6750-3DB5-57A2-3076-3A77DC033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ACA79-5902-F6B4-20A0-010CFFFA5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D47F1-8C46-2164-EDE6-F9EBFE5A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AE50A-78D5-5BED-2EA9-C4CC3105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73B00-8B09-9D69-5A2B-BB884B4A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2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36D8-A6F5-C22E-972B-6FFC2B8D9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B25BC8-E244-60F7-CAE5-02126BA5BC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8370C-FC0E-AC3F-8E2C-093042F5B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67DE9-8F10-00C1-1676-E1F3FB03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55206-2CC7-B165-F0DF-E24138C2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E82A6-3601-DD64-BC6C-66FB20BB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0885-2B7A-287D-07FB-D33A5AFF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4F12D-B2CC-B300-B2DB-9BD7CA066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B9B1A-C7B0-5B05-A301-87635E1F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86B1E-8241-A127-7173-28976E4E9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74594-C184-79A3-C3C6-0B92725A3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9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3CF607-E650-3EFE-343A-C3F434D22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071CF-DC58-C19C-B0CF-155ED859E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97433-E703-75A2-71FF-BF324E3A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390AD-0D4A-BF1D-5EB6-42FC933E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F7283-82F5-A7FB-1E07-B8558910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05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2"/>
            <a:ext cx="10972800" cy="456805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98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extLst>
              <a:ext uri="{FF2B5EF4-FFF2-40B4-BE49-F238E27FC236}">
                <a16:creationId xmlns:a16="http://schemas.microsoft.com/office/drawing/2014/main" id="{1349DDA8-D17B-BBC7-323F-CF1A07D0DA3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B22EC21A-8718-D341-5273-62456CC22F2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1E77F217-5CD6-0648-F193-C0626B81B99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1"/>
            <a:ext cx="12192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D3FB3175-7BCE-6948-7701-58A71BE44FF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CFCBDB-CF53-16A0-12E7-D85DFDA7A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875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0FAB0B86-DB7B-2C7C-83E1-890F72CBFA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8" name="Picture 25">
            <a:extLst>
              <a:ext uri="{FF2B5EF4-FFF2-40B4-BE49-F238E27FC236}">
                <a16:creationId xmlns:a16="http://schemas.microsoft.com/office/drawing/2014/main" id="{E6699093-B02B-91C6-A9F0-310672AFDF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58751"/>
            <a:ext cx="1177713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F0B6245E-BA87-3FFC-61BC-3B78213174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3201" y="219076"/>
            <a:ext cx="3965573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cs typeface="Adobe Arabic" pitchFamily="18" charset="-78"/>
              </a:rPr>
              <a:t>Informal Care Supports  ·  Joseph E. Gaugler, PhD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991AE7-0A5D-B28A-2CB2-61FDEEAE15DD}"/>
              </a:ext>
            </a:extLst>
          </p:cNvPr>
          <p:cNvSpPr/>
          <p:nvPr/>
        </p:nvSpPr>
        <p:spPr>
          <a:xfrm>
            <a:off x="10668000" y="2968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A93A7C-B0DD-922E-7EAA-8057F84A2182}"/>
              </a:ext>
            </a:extLst>
          </p:cNvPr>
          <p:cNvSpPr/>
          <p:nvPr/>
        </p:nvSpPr>
        <p:spPr>
          <a:xfrm>
            <a:off x="10795000" y="392113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1"/>
          </p:nvPr>
        </p:nvSpPr>
        <p:spPr>
          <a:xfrm>
            <a:off x="711200" y="630680"/>
            <a:ext cx="9855200" cy="5885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/>
            </a:lvl1pPr>
          </a:lstStyle>
          <a:p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3"/>
          </p:nvPr>
        </p:nvSpPr>
        <p:spPr>
          <a:xfrm>
            <a:off x="711200" y="1447800"/>
            <a:ext cx="8737600" cy="4648200"/>
          </a:xfrm>
        </p:spPr>
        <p:txBody>
          <a:bodyPr>
            <a:normAutofit/>
          </a:bodyPr>
          <a:lstStyle>
            <a:lvl1pPr marL="274320" indent="-274320">
              <a:buClrTx/>
              <a:buSzPct val="100000"/>
              <a:buFont typeface="Arial" pitchFamily="34" charset="0"/>
              <a:buChar char="•"/>
              <a:defRPr sz="2400"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175A420-F0A6-AC9A-3C53-6A34A1629F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769600" y="381001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fld id="{18B05B66-0268-4384-9894-BA403A70A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290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oon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_Title&amp;Closi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72987" y="4215033"/>
            <a:ext cx="10972800" cy="5285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Subtitle | Contact Information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609600" y="981717"/>
            <a:ext cx="10972800" cy="28008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267" cap="none" spc="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8" name="Date Placeholder 10"/>
          <p:cNvSpPr>
            <a:spLocks noGrp="1"/>
          </p:cNvSpPr>
          <p:nvPr>
            <p:ph type="dt" sz="half" idx="12"/>
          </p:nvPr>
        </p:nvSpPr>
        <p:spPr>
          <a:xfrm>
            <a:off x="609600" y="6489123"/>
            <a:ext cx="6087533" cy="281976"/>
          </a:xfrm>
        </p:spPr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</p:spTree>
    <p:extLst>
      <p:ext uri="{BB962C8B-B14F-4D97-AF65-F5344CB8AC3E}">
        <p14:creationId xmlns:p14="http://schemas.microsoft.com/office/powerpoint/2010/main" val="685437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2"/>
            <a:ext cx="10972800" cy="456805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541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y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2"/>
            <a:ext cx="10972800" cy="456805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31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angle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2" name="Picture 1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6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2"/>
            <a:ext cx="10972800" cy="456805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76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567364"/>
            <a:ext cx="710776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 b="0" baseline="0">
                <a:solidFill>
                  <a:srgbClr val="000000"/>
                </a:solidFill>
              </a:defRPr>
            </a:lvl1pPr>
            <a:lvl3pPr>
              <a:defRPr baseline="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Caption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7"/>
            <a:ext cx="10972800" cy="388156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57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Captio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y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567364"/>
            <a:ext cx="710776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 b="0" baseline="0">
                <a:solidFill>
                  <a:schemeClr val="tx1"/>
                </a:solidFill>
              </a:defRPr>
            </a:lvl1pPr>
            <a:lvl3pPr>
              <a:defRPr baseline="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Caption Text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7"/>
            <a:ext cx="10972800" cy="388156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21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Caption_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angle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4" name="Picture 3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567364"/>
            <a:ext cx="7107765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 b="0" baseline="0">
                <a:solidFill>
                  <a:srgbClr val="75787D"/>
                </a:solidFill>
              </a:defRPr>
            </a:lvl1pPr>
            <a:lvl3pPr>
              <a:defRPr baseline="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Caption Text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1"/>
          </p:nvPr>
        </p:nvSpPr>
        <p:spPr>
          <a:xfrm>
            <a:off x="609600" y="1376927"/>
            <a:ext cx="10972800" cy="38815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07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1" y="1376922"/>
            <a:ext cx="7097355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6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Colum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y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609601" y="1376922"/>
            <a:ext cx="7097355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63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Column_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angle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1"/>
          </p:nvPr>
        </p:nvSpPr>
        <p:spPr>
          <a:xfrm>
            <a:off x="609601" y="1376922"/>
            <a:ext cx="7097355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113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1"/>
          </p:nvPr>
        </p:nvSpPr>
        <p:spPr>
          <a:xfrm>
            <a:off x="609605" y="1376922"/>
            <a:ext cx="5175193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8"/>
          <p:cNvSpPr>
            <a:spLocks noGrp="1"/>
          </p:cNvSpPr>
          <p:nvPr>
            <p:ph sz="quarter" idx="12"/>
          </p:nvPr>
        </p:nvSpPr>
        <p:spPr>
          <a:xfrm>
            <a:off x="6407212" y="1376922"/>
            <a:ext cx="5175193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08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y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1"/>
          </p:nvPr>
        </p:nvSpPr>
        <p:spPr>
          <a:xfrm>
            <a:off x="609605" y="1376922"/>
            <a:ext cx="5175193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2"/>
          </p:nvPr>
        </p:nvSpPr>
        <p:spPr>
          <a:xfrm>
            <a:off x="6407212" y="1376922"/>
            <a:ext cx="5175193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11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_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angle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1"/>
          </p:nvPr>
        </p:nvSpPr>
        <p:spPr>
          <a:xfrm>
            <a:off x="609605" y="1376922"/>
            <a:ext cx="5175193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2"/>
          </p:nvPr>
        </p:nvSpPr>
        <p:spPr>
          <a:xfrm>
            <a:off x="6407212" y="1376922"/>
            <a:ext cx="5175193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102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1"/>
          </p:nvPr>
        </p:nvSpPr>
        <p:spPr>
          <a:xfrm>
            <a:off x="609604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8"/>
          <p:cNvSpPr>
            <a:spLocks noGrp="1"/>
          </p:cNvSpPr>
          <p:nvPr>
            <p:ph sz="quarter" idx="12"/>
          </p:nvPr>
        </p:nvSpPr>
        <p:spPr>
          <a:xfrm>
            <a:off x="8338524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4475892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416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y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1"/>
          </p:nvPr>
        </p:nvSpPr>
        <p:spPr>
          <a:xfrm>
            <a:off x="609604" y="1376922"/>
            <a:ext cx="3243877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8"/>
          <p:cNvSpPr>
            <a:spLocks noGrp="1"/>
          </p:cNvSpPr>
          <p:nvPr>
            <p:ph sz="quarter" idx="12"/>
          </p:nvPr>
        </p:nvSpPr>
        <p:spPr>
          <a:xfrm>
            <a:off x="8338524" y="1376922"/>
            <a:ext cx="3243877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4475892" y="1376922"/>
            <a:ext cx="3243877" cy="4568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21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olumn_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angle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02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16" name="Content Placeholder 8"/>
          <p:cNvSpPr>
            <a:spLocks noGrp="1"/>
          </p:cNvSpPr>
          <p:nvPr>
            <p:ph sz="quarter" idx="12"/>
          </p:nvPr>
        </p:nvSpPr>
        <p:spPr>
          <a:xfrm>
            <a:off x="8338524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4475892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8"/>
          <p:cNvSpPr>
            <a:spLocks noGrp="1"/>
          </p:cNvSpPr>
          <p:nvPr>
            <p:ph sz="quarter" idx="14"/>
          </p:nvPr>
        </p:nvSpPr>
        <p:spPr>
          <a:xfrm>
            <a:off x="609600" y="1376922"/>
            <a:ext cx="3243877" cy="45680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866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oonBack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pic>
        <p:nvPicPr>
          <p:cNvPr id="3" name="Picture 2" descr="Logo_Title&amp;Closi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" y="0"/>
            <a:ext cx="12190025" cy="6858000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>
          <a:xfrm>
            <a:off x="609600" y="6489123"/>
            <a:ext cx="6087533" cy="281976"/>
          </a:xfrm>
        </p:spPr>
        <p:txBody>
          <a:bodyPr/>
          <a:lstStyle>
            <a:lvl1pPr>
              <a:defRPr sz="667"/>
            </a:lvl1pPr>
          </a:lstStyle>
          <a:p>
            <a:r>
              <a:rPr lang="en-US" dirty="0"/>
              <a:t>© 2016 Regents of the University of Minnesota. All rights reserved. The University of Minnesota is an equal opportunity </a:t>
            </a:r>
            <a:br>
              <a:rPr lang="en-US" dirty="0"/>
            </a:br>
            <a:r>
              <a:rPr lang="en-US" dirty="0"/>
              <a:t>educator and employer. This material is available in alternative formats upon request. Direct requests to 612-624-6669.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609600" y="981717"/>
            <a:ext cx="10972800" cy="12131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 cap="none" spc="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Questions &amp; Discussion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709864"/>
            <a:ext cx="10972800" cy="14909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  <a:lvl3pPr marL="914377" indent="0">
              <a:buNone/>
              <a:defRPr baseline="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Acknowledgments or presenter contact information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5" y="4761409"/>
            <a:ext cx="10972799" cy="4358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baseline="0">
                <a:solidFill>
                  <a:schemeClr val="bg2"/>
                </a:solidFill>
              </a:defRPr>
            </a:lvl1pPr>
            <a:lvl3pPr>
              <a:defRPr baseline="0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Learn more : </a:t>
            </a:r>
            <a:r>
              <a:rPr lang="en-US" dirty="0" err="1"/>
              <a:t>sph.umn.edu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40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2971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2186718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335933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19452876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14483177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10895731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12845577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3061710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10484574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_Capti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n_BrandElem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6151"/>
            <a:ext cx="12192000" cy="55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[Insert Program/Unit Title or Delete]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" y="1371602"/>
            <a:ext cx="10972800" cy="3886497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09602" y="5493536"/>
            <a:ext cx="710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Caption text</a:t>
            </a:r>
          </a:p>
        </p:txBody>
      </p:sp>
    </p:spTree>
    <p:extLst>
      <p:ext uri="{BB962C8B-B14F-4D97-AF65-F5344CB8AC3E}">
        <p14:creationId xmlns:p14="http://schemas.microsoft.com/office/powerpoint/2010/main" val="3392297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6" y="2160590"/>
            <a:ext cx="4184035" cy="3880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1"/>
            <a:ext cx="4184035" cy="3880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767C3-C6A8-4E40-9B76-87F06419D7E5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48EF-0825-0643-8012-FB9DCC49187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80CE07-6899-F6B7-E1EA-C6CDD9D9DA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7334" y="6041365"/>
            <a:ext cx="2781401" cy="46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497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1B66-5E8A-4757-18AD-19B24870D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CBCD3-EC9E-7E59-1663-1744DB3EB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6F567-664A-4AAE-B808-3219C6BA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511B8-072A-428B-8886-EA846BA3E9E8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C55E-7EE6-9B97-2195-A99C98F9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52D8D-A9AC-795F-C722-0770AC33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6FB5-F251-4E72-9EF7-233C0780C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0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56B9B-C2B0-9015-0374-DC9700EEA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C2EB8-A9C7-1538-A212-32AF56EF9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18F64-2620-5592-82F1-694DE5F234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905313-4C5D-477C-952A-1BFC0183D418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8EC6E-FDDE-17E9-2F16-280E09694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C348F-4D36-FC27-BFBD-0D1E9C2E3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DA6C0-E7C9-4D6D-9FFA-7BCBADCEF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5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89123"/>
            <a:ext cx="8139136" cy="2819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[Insert Program/Unit Title or Delete]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6921"/>
            <a:ext cx="10972800" cy="457131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609600" y="453169"/>
            <a:ext cx="10972800" cy="69385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438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3600" b="1" i="0" kern="1200" cap="none" spc="51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ts val="768"/>
        </a:spcBef>
        <a:buClr>
          <a:schemeClr val="tx2"/>
        </a:buClr>
        <a:buFont typeface="Arial"/>
        <a:buChar char="•"/>
        <a:defRPr sz="2667" b="0" i="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800080" indent="-342891" algn="l" defTabSz="457189" rtl="0" eaLnBrk="1" latinLnBrk="0" hangingPunct="1">
        <a:spcBef>
          <a:spcPts val="672"/>
        </a:spcBef>
        <a:buClr>
          <a:schemeClr val="tx2"/>
        </a:buClr>
        <a:buFont typeface="Lucida Grande"/>
        <a:buChar char="-"/>
        <a:defRPr sz="2400" b="0" i="0" kern="1200">
          <a:solidFill>
            <a:srgbClr val="000000"/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ts val="576"/>
        </a:spcBef>
        <a:buClr>
          <a:schemeClr val="tx2"/>
        </a:buClr>
        <a:buFont typeface="Arial"/>
        <a:buChar char="•"/>
        <a:defRPr sz="2267" b="0" i="0" kern="1200">
          <a:solidFill>
            <a:srgbClr val="000000"/>
          </a:solidFill>
          <a:latin typeface="Arial"/>
          <a:ea typeface="+mn-ea"/>
          <a:cs typeface="Arial"/>
        </a:defRPr>
      </a:lvl3pPr>
      <a:lvl4pPr marL="1714457" indent="-342891" algn="l" defTabSz="457189" rtl="0" eaLnBrk="1" latinLnBrk="0" hangingPunct="1">
        <a:spcBef>
          <a:spcPct val="20000"/>
        </a:spcBef>
        <a:buClr>
          <a:schemeClr val="tx2"/>
        </a:buClr>
        <a:buFont typeface="Lucida Grande"/>
        <a:buChar char="-"/>
        <a:defRPr sz="2000" b="0" i="0" kern="1200">
          <a:solidFill>
            <a:srgbClr val="000000"/>
          </a:solidFill>
          <a:latin typeface="Arial"/>
          <a:ea typeface="+mn-ea"/>
          <a:cs typeface="Arial"/>
        </a:defRPr>
      </a:lvl4pPr>
      <a:lvl5pPr marL="2171646" indent="-342891" algn="l" defTabSz="457189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rgbClr val="000000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iontology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6" descr="A black background with orange letters&#10;&#10;Description automatically generated">
            <a:extLst>
              <a:ext uri="{FF2B5EF4-FFF2-40B4-BE49-F238E27FC236}">
                <a16:creationId xmlns:a16="http://schemas.microsoft.com/office/drawing/2014/main" id="{56036343-FFDC-13F5-E9EC-800FBA1A2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" y="0"/>
            <a:ext cx="4497779" cy="18740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1D744A-9AF5-712C-2DF2-DB961AAEA9D4}"/>
              </a:ext>
            </a:extLst>
          </p:cNvPr>
          <p:cNvSpPr txBox="1"/>
          <p:nvPr/>
        </p:nvSpPr>
        <p:spPr>
          <a:xfrm>
            <a:off x="3233018" y="3888984"/>
            <a:ext cx="60987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Joseph E. Gaugler, PhD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University of Minnesota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June 23, 2025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949829" y="2725191"/>
            <a:ext cx="10665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Supporting Discrete Caregiving Behaviors</a:t>
            </a:r>
          </a:p>
        </p:txBody>
      </p:sp>
    </p:spTree>
    <p:extLst>
      <p:ext uri="{BB962C8B-B14F-4D97-AF65-F5344CB8AC3E}">
        <p14:creationId xmlns:p14="http://schemas.microsoft.com/office/powerpoint/2010/main" val="226770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18BE2-5DC8-E440-C660-879BC96DA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6298-B95F-65B3-F4FE-91E00A14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7E665-D5B9-1DBA-F467-0F47C115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61" y="1167956"/>
            <a:ext cx="10976436" cy="521303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EMBRACE AD/ADRD Roybal Center is supported by the National Institute on Aging of the National Institutes of Health under Award Number P30AG086642 (Gaugler &amp; Gilmore-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Bykovskyi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3705F81-244D-B485-638A-1E25322D1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03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00F11-9538-FB6D-1401-4D24E6D16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B3789-4F48-E0E2-F838-E09434CA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A5EAD-9261-D184-5947-8DF62531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93" y="1132885"/>
            <a:ext cx="10512412" cy="521303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Brief overview: The science of caregiving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Discrete behaviors, behavioral gerontology, and caregiving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AI applications/ideas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033941B-870A-309A-7776-709E99822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46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5A57A1-0C9B-4580-10E4-9DFAC443A8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8219" y="1001902"/>
            <a:ext cx="11447094" cy="5084999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1960s-1980s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Identification of caregiving as an issue in gerontology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Measurement of key caregiving concepts/outcomes (e.g., Lawton et al., 1989; Montgomery et al., 1985; Zarit et al., 1980)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1980s-1990s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Theoretical refinement (e.g., Pearlin et al., 1990; Schulz, 1990)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Intervention development and early evaluation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1990s-2000s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Longitudinal research, emphasis on transitions (e.g., Aneshensel et al., 1995; Schulz &amp; Beach, 1999; Schulz et al., 1997,2001)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Syntheses of caregiving effects (e.g., Schulz et al., 1990, 1995; Schulz &amp; Sherwood, 2008; Schulz &amp; Martire, 2004; Vitaliano et al., 2003; Pinquart et al., 2003, 2005, 2006, 2007)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More rigorous intervention design and evaluation (e.g., REACH/REACH II; NYUCI; RDAD; Gitlin protocols; Savvy Caregiver; Dementia Care Collaboration models; e.g., Schulz, 2000)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2000s-present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Synthesis of racial and ethnic complexities in caregiving (e.g., Dilworth-Anderson et al., 2002)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Meta-analyses of caregiving interventions and their effects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Caregiving as a public health priority (Talley &amp; Crews, 2007); nationally representative surveys of caregiving (HRS, NAC/AARP, etc.)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Dissemination and implementation efforts of evidence-based interventions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NAPA and reconsiderations of the state of dementia care science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Ongoing incorporation of technology and caregiving: as measurement, intervention,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047E27-393A-4D59-124D-C0678554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19" y="179791"/>
            <a:ext cx="11638163" cy="69385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Rough Trajectory of Caregiving Science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286F6F-2C4C-4470-EE29-7642C9712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7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4998" y="5821503"/>
            <a:ext cx="1693291" cy="1912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051" dirty="0"/>
              <a:t>From Gaugler, 2022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1644" y="940865"/>
            <a:ext cx="12222880" cy="27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1" rIns="68580" bIns="34291" numCol="1" anchor="ctr" anchorCtr="0" compatLnSpc="1">
            <a:prstTxWarp prst="textNoShape">
              <a:avLst/>
            </a:prstTxWarp>
            <a:spAutoFit/>
          </a:bodyPr>
          <a:lstStyle/>
          <a:p>
            <a:pPr defTabSz="457189"/>
            <a:endParaRPr lang="en-US" sz="1351" dirty="0">
              <a:solidFill>
                <a:srgbClr val="000000"/>
              </a:solidFill>
              <a:latin typeface="Trebuchet MS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253444"/>
              </p:ext>
            </p:extLst>
          </p:nvPr>
        </p:nvGraphicFramePr>
        <p:xfrm>
          <a:off x="869748" y="0"/>
          <a:ext cx="10234141" cy="56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5689091" imgH="3200373" progId="PowerPoint.Show.12">
                  <p:embed/>
                </p:oleObj>
              </mc:Choice>
              <mc:Fallback>
                <p:oleObj name="Presentation" r:id="rId2" imgW="5689091" imgH="3200373" progId="PowerPoint.Show.12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748" y="0"/>
                        <a:ext cx="10234141" cy="5684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FCAE7CE-67A5-827B-2B4D-66B2DD20F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1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CA199-1581-D1AD-9604-5768F4371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BDD7-A3C5-69EA-E829-99373AE1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Discrete Behaviors (ABA)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2A2AD-FA70-6443-0088-F6629CACF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821" y="1187476"/>
            <a:ext cx="10811476" cy="521303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Simple presence or absence of an ability (van Hedger et al., 2020)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Has a beginning and end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Is observable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Is measurable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Distinct and separate from other behaviors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 contrast to continuous behaviors</a:t>
            </a:r>
          </a:p>
          <a:p>
            <a:endParaRPr lang="en-US" sz="30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1CE8986-0C6A-E6E9-A524-66BB38C11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4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A094-EBA7-773E-A5B7-D6B1552E2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BE4BD-A20B-4617-0ECC-2B6466465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069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ABA to Management of Behaviors in Dementia (from Agronin et al., 2014)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B92AA-85F3-1043-DB44-77C9FB525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62" y="1644968"/>
            <a:ext cx="10811476" cy="521303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Behavior extends beyond the disease process: it is an interaction between the individual and the environment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Advantages in long-term care and, perhaps by extension, caregiving: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Flexible and tailored treatment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the “why” to influence intervention approaches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facilitate adaptive behaviors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Targets antecedents, consequences, and general setting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Staff/caregivers can view behavior as communication, to identify environmental triggers, and can take a more proactive approach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BF83EB9-C1B5-5DCE-861B-C0F14E14C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3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68F11-A698-65D3-6BD9-3E447ABAD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47DD6-22C6-0487-C7DE-4A9F8FF3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Gerontology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FB9B4-9B58-5FB4-F4A3-BD5413985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821" y="1187476"/>
            <a:ext cx="10811476" cy="521303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“The study of how antecedent and consequent environmental events interact with the aging organism to produce behavior” (Burgio &amp; Burgio, 1986, p. 321).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Special issue in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Journal of Applied Behavioral Gerontology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published in 1986 (Iwata, 1986)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 a review from 2011, the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Journal of Applied Behavioral Analysis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only published 5 articles that focused on aging from 2006-2011 (Trahan et al., 2011)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All five focused on the nursing home environment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Four of five focused on people with dementia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Moore et al., 2007/Dixon et al., 2010 examples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A3E74DD-3612-A481-A488-9F96806F2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6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7C9EB-4414-277B-3A05-80DF8718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08268-6A46-B102-E904-A3C486872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Caregiving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5FFBB-A7C8-EA0F-BE01-24E58713B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821" y="1187476"/>
            <a:ext cx="10811476" cy="521303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From Burgio and Kowalkowski (2011): "However,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because of the field's assimilation by mainstream gerontology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relatively few contemporary practitioners of 'things behavioral' have received formal training in behavior analysis. Moreover, the language used to describe their activities might not always sound very 'behavioral.'" (p. 3)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Caregiving examples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STAR Caregivers protocols (Teri and colleagues)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REACH II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Tailored Activity Program (Gitlin and colleagues)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6F6E624-984A-C042-9F9A-2ECE0F3DA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83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7EBDC-D097-4762-22C0-E879B1DEA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64EE2-FBC3-3DC2-6D69-8E8C69AE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252896"/>
            <a:ext cx="1139919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Gaps in Behavioral Gerontology </a:t>
            </a:r>
            <a:b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(Trahan et al.,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04A6D-253B-FBEA-A42F-66A7821E3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821" y="1578459"/>
            <a:ext cx="10811476" cy="4361412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Generalization/maintenance of behavior change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e.g., training for implementation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 need to broaden focus beyond behavior “problems” 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Need to broaden context beyond the nursing home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4E92319-EE94-B946-0F51-DAA622965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92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CF7F1-7644-7602-4B25-E8351A271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F86B1-B378-D574-EB64-CC31F20D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and Mechanistic Ramifications (from van Hedger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4B9BB-F9B7-4980-E50E-C21C0E231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67" y="1462723"/>
            <a:ext cx="10522424" cy="4624178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Describing behaviors with accuracy when informing both theories and mechanisms that explain such behaviors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a behavior is defined as discrete (i.e., present or absent), the underlying mechanisms must contribute to the behavior so that no variability is present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also limit questions and how participants are described/included in research efforts </a:t>
            </a:r>
            <a:br>
              <a:rPr lang="en-US" dirty="0"/>
            </a:br>
            <a:endParaRPr lang="en-US" sz="30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F8F1872-9788-2C73-4C69-1A2922036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12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F9407-EE1C-6D2E-ED15-87C661F68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52BE-8C07-C485-8B53-3184747D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AI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F0688-697B-3FD5-57D8-594F3B5B1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67" y="1462723"/>
            <a:ext cx="10522424" cy="4624178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Identifying environmental patterns (antecedents and consequences) that result in discrete behaviors of caregivers and care recipients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 a personalized tool/application that is specific to a caregiving context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Extending and continuing work on remote activity monitoring technologies (e.g., Gaugler et al., 2019, 2021, 2022)</a:t>
            </a:r>
          </a:p>
          <a:p>
            <a:pPr marL="0" indent="0">
              <a:buNone/>
            </a:pPr>
            <a:br>
              <a:rPr lang="en-US" dirty="0"/>
            </a:br>
            <a:endParaRPr lang="en-US" sz="30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42E2D26-DC2F-086F-7912-94E028E81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3977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6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11" name="Rectangle 2">
            <a:extLst>
              <a:ext uri="{FF2B5EF4-FFF2-40B4-BE49-F238E27FC236}">
                <a16:creationId xmlns:a16="http://schemas.microsoft.com/office/drawing/2014/main" id="{82C4DCD3-9442-E7A0-2AF7-5483B7CF0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1" y="6429376"/>
            <a:ext cx="2047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en-US" altLang="en-US" sz="1200">
                <a:latin typeface="Calibri" panose="020F0502020204030204" pitchFamily="34" charset="0"/>
              </a:rPr>
              <a:t>(Zarit, 2009, p. 127, Table 6.4)</a:t>
            </a:r>
          </a:p>
        </p:txBody>
      </p:sp>
      <p:graphicFrame>
        <p:nvGraphicFramePr>
          <p:cNvPr id="128012" name="Object 3">
            <a:extLst>
              <a:ext uri="{FF2B5EF4-FFF2-40B4-BE49-F238E27FC236}">
                <a16:creationId xmlns:a16="http://schemas.microsoft.com/office/drawing/2014/main" id="{F6A31797-E7B8-142F-51AB-D70D911D49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699282"/>
              </p:ext>
            </p:extLst>
          </p:nvPr>
        </p:nvGraphicFramePr>
        <p:xfrm>
          <a:off x="1535723" y="155806"/>
          <a:ext cx="8616462" cy="6287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9754621" imgH="7113348" progId="Word.Document.8">
                  <p:embed/>
                </p:oleObj>
              </mc:Choice>
              <mc:Fallback>
                <p:oleObj name="Document" r:id="rId3" imgW="9754621" imgH="7113348" progId="Word.Document.8">
                  <p:embed/>
                  <p:pic>
                    <p:nvPicPr>
                      <p:cNvPr id="128012" name="Object 3">
                        <a:extLst>
                          <a:ext uri="{FF2B5EF4-FFF2-40B4-BE49-F238E27FC236}">
                            <a16:creationId xmlns:a16="http://schemas.microsoft.com/office/drawing/2014/main" id="{F6A31797-E7B8-142F-51AB-D70D911D49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723" y="155806"/>
                        <a:ext cx="8616462" cy="6287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635AE-E57B-EB37-8B06-1ADC254E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C322-EC18-0C36-8A9F-FA244804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1" y="45085"/>
            <a:ext cx="11399196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Possible AI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772BF-F54F-7B94-5B93-3A787AA4E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703" y="1116911"/>
            <a:ext cx="10522424" cy="4624178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Ontological tools (Susan Michie, UCL: Behavior Change Intervention Ontology/BCIO)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https://www.bciontology.org/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also https://www.nationalacademies.org/our-work/accelerating-social-and-behavioral-science-through-ontology-development-and-use</a:t>
            </a:r>
          </a:p>
          <a:p>
            <a:pPr marL="0" indent="0">
              <a:buNone/>
            </a:pPr>
            <a:br>
              <a:rPr lang="en-US" dirty="0"/>
            </a:br>
            <a:endParaRPr lang="en-US" sz="30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B28BC89-4E5E-724B-FEA9-C5D29C8BA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6310"/>
            <a:ext cx="12192000" cy="954023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A4AF5607-FE92-4FB5-7825-6AA29958E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3061291"/>
            <a:ext cx="4806461" cy="344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381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3AECCD-7070-E627-C211-339E0943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70" y="548640"/>
            <a:ext cx="3882038" cy="5431536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Q &amp; A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D807-3CDA-BBB2-2614-55E91417B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614" y="552091"/>
            <a:ext cx="6582536" cy="543153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  <a:p>
            <a:pPr marL="0" indent="0" algn="ctr"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Check out our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https://embraceroybal.wisc.edu</a:t>
            </a:r>
          </a:p>
          <a:p>
            <a:pPr marL="0" indent="0" algn="ctr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</a:p>
          <a:p>
            <a:pPr marL="0" indent="0" algn="ctr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Contact: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EMBRACE@umn.edu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12DC7A2-6DED-ADCB-8F05-6805E2237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0176"/>
            <a:ext cx="12192000" cy="9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02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ph-powerpoint-v1">
  <a:themeElements>
    <a:clrScheme name="Custom 3">
      <a:dk1>
        <a:srgbClr val="000000"/>
      </a:dk1>
      <a:lt1>
        <a:srgbClr val="FFFFFF"/>
      </a:lt1>
      <a:dk2>
        <a:srgbClr val="7A0019"/>
      </a:dk2>
      <a:lt2>
        <a:srgbClr val="FFCC3F"/>
      </a:lt2>
      <a:accent1>
        <a:srgbClr val="75787B"/>
      </a:accent1>
      <a:accent2>
        <a:srgbClr val="D0D0CE"/>
      </a:accent2>
      <a:accent3>
        <a:srgbClr val="236192"/>
      </a:accent3>
      <a:accent4>
        <a:srgbClr val="E04E39"/>
      </a:accent4>
      <a:accent5>
        <a:srgbClr val="006A52"/>
      </a:accent5>
      <a:accent6>
        <a:srgbClr val="D45D00"/>
      </a:accent6>
      <a:hlink>
        <a:srgbClr val="5BC2FF"/>
      </a:hlink>
      <a:folHlink>
        <a:srgbClr val="A4D65E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5985</TotalTime>
  <Words>919</Words>
  <Application>Microsoft Office PowerPoint</Application>
  <PresentationFormat>Widescreen</PresentationFormat>
  <Paragraphs>96</Paragraphs>
  <Slides>15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Lucida Grande</vt:lpstr>
      <vt:lpstr>Trebuchet MS</vt:lpstr>
      <vt:lpstr>Office Theme</vt:lpstr>
      <vt:lpstr>sph-powerpoint-v1</vt:lpstr>
      <vt:lpstr>Presentation</vt:lpstr>
      <vt:lpstr>Document</vt:lpstr>
      <vt:lpstr>PowerPoint Presentation</vt:lpstr>
      <vt:lpstr>Disclosures</vt:lpstr>
      <vt:lpstr>Aims</vt:lpstr>
      <vt:lpstr>Rough Trajectory of Caregiving Science</vt:lpstr>
      <vt:lpstr>PowerPoint Presentation</vt:lpstr>
      <vt:lpstr>Discrete Behaviors (ABA)</vt:lpstr>
      <vt:lpstr>Application of ABA to Management of Behaviors in Dementia (from Agronin et al., 2014)</vt:lpstr>
      <vt:lpstr>Behavioral Gerontology</vt:lpstr>
      <vt:lpstr>Caregiving Examples</vt:lpstr>
      <vt:lpstr>Gaps in Behavioral Gerontology  (Trahan et al., 2011)</vt:lpstr>
      <vt:lpstr>Theoretical and Mechanistic Ramifications (from van Hedger et al., 2020)</vt:lpstr>
      <vt:lpstr>Possible AI Extensions</vt:lpstr>
      <vt:lpstr>PowerPoint Presentation</vt:lpstr>
      <vt:lpstr>Other Possible AI Extensions</vt:lpstr>
      <vt:lpstr>Q &amp; A</vt:lpstr>
    </vt:vector>
  </TitlesOfParts>
  <Company>University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W Louwagie</dc:creator>
  <cp:lastModifiedBy>Joe Gaugler</cp:lastModifiedBy>
  <cp:revision>116</cp:revision>
  <dcterms:created xsi:type="dcterms:W3CDTF">2024-10-15T19:14:21Z</dcterms:created>
  <dcterms:modified xsi:type="dcterms:W3CDTF">2025-06-24T15:36:13Z</dcterms:modified>
</cp:coreProperties>
</file>